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Tomorrow" panose="020B0604020202020204" charset="0"/>
      <p:regular r:id="rId13"/>
    </p:embeddedFont>
    <p:embeddedFont>
      <p:font typeface="Tomorrow Semi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784254-BABD-4C6A-8F8D-80F49A07CC03}" v="244" dt="2025-12-02T12:37:31.6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EF7C5-9079-4405-BF0E-E09F1B152AC0}" type="datetimeFigureOut">
              <a:t>12/2/2025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D54A88-C295-432E-AF06-E592E21CEFD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051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812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Healthcare Provider Fraud Detection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89509"/>
            <a:ext cx="545580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50"/>
              </a:lnSpc>
            </a:pPr>
            <a:r>
              <a:rPr lang="en-US" sz="3550" dirty="0" err="1">
                <a:solidFill>
                  <a:srgbClr val="EDEDE8"/>
                </a:solidFill>
                <a:latin typeface="Tomorrow Semi Bold"/>
                <a:ea typeface="Tomorrow Semi Bold" pitchFamily="34" charset="-122"/>
                <a:cs typeface="Tomorrow Semi Bold" pitchFamily="34" charset="-120"/>
              </a:rPr>
              <a:t>DataOrbit</a:t>
            </a:r>
            <a:r>
              <a:rPr lang="en-US" sz="3550" dirty="0">
                <a:solidFill>
                  <a:srgbClr val="EDEDE8"/>
                </a:solidFill>
                <a:latin typeface="Tomorrow Semi Bold"/>
                <a:ea typeface="Tomorrow Semi Bold" pitchFamily="34" charset="-122"/>
                <a:cs typeface="Tomorrow Semi Bold" pitchFamily="34" charset="-120"/>
              </a:rPr>
              <a:t>  Project</a:t>
            </a:r>
            <a:endParaRPr lang="en-US" sz="3550" dirty="0">
              <a:latin typeface="Tomorrow Semi Bold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4596646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C9C9C0"/>
              </a:solidFill>
              <a:latin typeface="Tomorro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1123" y="323017"/>
            <a:ext cx="4065032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Final Model: Logistic Regression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411123" y="884515"/>
            <a:ext cx="2091571" cy="187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Why It's Our Choice for CMS</a:t>
            </a:r>
            <a:endParaRPr lang="en-US" sz="1150" dirty="0"/>
          </a:p>
        </p:txBody>
      </p:sp>
      <p:sp>
        <p:nvSpPr>
          <p:cNvPr id="4" name="Shape 2"/>
          <p:cNvSpPr/>
          <p:nvPr/>
        </p:nvSpPr>
        <p:spPr>
          <a:xfrm>
            <a:off x="411123" y="1237000"/>
            <a:ext cx="49887" cy="49887"/>
          </a:xfrm>
          <a:prstGeom prst="roundRect">
            <a:avLst>
              <a:gd name="adj" fmla="val 916471"/>
            </a:avLst>
          </a:prstGeom>
          <a:solidFill>
            <a:srgbClr val="E1E1DF"/>
          </a:solidFill>
          <a:ln/>
        </p:spPr>
      </p:sp>
      <p:sp>
        <p:nvSpPr>
          <p:cNvPr id="5" name="Text 3"/>
          <p:cNvSpPr/>
          <p:nvPr/>
        </p:nvSpPr>
        <p:spPr>
          <a:xfrm>
            <a:off x="560784" y="1183958"/>
            <a:ext cx="1320165" cy="155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Highest Recall (0.80)</a:t>
            </a: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560784" y="1439704"/>
            <a:ext cx="6632615" cy="159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Effectively captures the most fraudulent cases, minimizing losses.</a:t>
            </a:r>
            <a:endParaRPr lang="en-US" sz="750" dirty="0"/>
          </a:p>
        </p:txBody>
      </p:sp>
      <p:sp>
        <p:nvSpPr>
          <p:cNvPr id="7" name="Shape 5"/>
          <p:cNvSpPr/>
          <p:nvPr/>
        </p:nvSpPr>
        <p:spPr>
          <a:xfrm>
            <a:off x="411123" y="1852196"/>
            <a:ext cx="49887" cy="49887"/>
          </a:xfrm>
          <a:prstGeom prst="roundRect">
            <a:avLst>
              <a:gd name="adj" fmla="val 916471"/>
            </a:avLst>
          </a:prstGeom>
          <a:solidFill>
            <a:srgbClr val="E1E1DF"/>
          </a:solidFill>
          <a:ln/>
        </p:spPr>
      </p:sp>
      <p:sp>
        <p:nvSpPr>
          <p:cNvPr id="8" name="Text 6"/>
          <p:cNvSpPr/>
          <p:nvPr/>
        </p:nvSpPr>
        <p:spPr>
          <a:xfrm>
            <a:off x="560784" y="1799153"/>
            <a:ext cx="1248132" cy="155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Interpretability</a:t>
            </a:r>
            <a:endParaRPr lang="en-US" sz="950" dirty="0"/>
          </a:p>
        </p:txBody>
      </p:sp>
      <p:sp>
        <p:nvSpPr>
          <p:cNvPr id="9" name="Text 7"/>
          <p:cNvSpPr/>
          <p:nvPr/>
        </p:nvSpPr>
        <p:spPr>
          <a:xfrm>
            <a:off x="560784" y="2054900"/>
            <a:ext cx="6632615" cy="159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Coefficients clearly reveal key fraud risk factors, aiding investigations.</a:t>
            </a:r>
            <a:endParaRPr lang="en-US" sz="750" dirty="0"/>
          </a:p>
        </p:txBody>
      </p:sp>
      <p:sp>
        <p:nvSpPr>
          <p:cNvPr id="10" name="Shape 8"/>
          <p:cNvSpPr/>
          <p:nvPr/>
        </p:nvSpPr>
        <p:spPr>
          <a:xfrm>
            <a:off x="411123" y="2467392"/>
            <a:ext cx="49887" cy="49887"/>
          </a:xfrm>
          <a:prstGeom prst="roundRect">
            <a:avLst>
              <a:gd name="adj" fmla="val 916471"/>
            </a:avLst>
          </a:prstGeom>
          <a:solidFill>
            <a:srgbClr val="E1E1DF"/>
          </a:solidFill>
          <a:ln/>
        </p:spPr>
      </p:sp>
      <p:sp>
        <p:nvSpPr>
          <p:cNvPr id="11" name="Text 9"/>
          <p:cNvSpPr/>
          <p:nvPr/>
        </p:nvSpPr>
        <p:spPr>
          <a:xfrm>
            <a:off x="560784" y="2414349"/>
            <a:ext cx="1248132" cy="155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Stability</a:t>
            </a:r>
            <a:endParaRPr lang="en-US" sz="950" dirty="0"/>
          </a:p>
        </p:txBody>
      </p:sp>
      <p:sp>
        <p:nvSpPr>
          <p:cNvPr id="12" name="Text 10"/>
          <p:cNvSpPr/>
          <p:nvPr/>
        </p:nvSpPr>
        <p:spPr>
          <a:xfrm>
            <a:off x="560784" y="2670096"/>
            <a:ext cx="6632615" cy="159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Less prone to overfitting compared to tree-based models, ensuring reliability.</a:t>
            </a:r>
            <a:endParaRPr lang="en-US" sz="750" dirty="0"/>
          </a:p>
        </p:txBody>
      </p:sp>
      <p:sp>
        <p:nvSpPr>
          <p:cNvPr id="13" name="Shape 11"/>
          <p:cNvSpPr/>
          <p:nvPr/>
        </p:nvSpPr>
        <p:spPr>
          <a:xfrm>
            <a:off x="411123" y="3082588"/>
            <a:ext cx="49887" cy="49887"/>
          </a:xfrm>
          <a:prstGeom prst="roundRect">
            <a:avLst>
              <a:gd name="adj" fmla="val 916471"/>
            </a:avLst>
          </a:prstGeom>
          <a:solidFill>
            <a:srgbClr val="E1E1DF"/>
          </a:solidFill>
          <a:ln/>
        </p:spPr>
      </p:sp>
      <p:sp>
        <p:nvSpPr>
          <p:cNvPr id="14" name="Text 12"/>
          <p:cNvSpPr/>
          <p:nvPr/>
        </p:nvSpPr>
        <p:spPr>
          <a:xfrm>
            <a:off x="560784" y="3029545"/>
            <a:ext cx="1248132" cy="155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Deployment Ready</a:t>
            </a:r>
            <a:endParaRPr lang="en-US" sz="950" dirty="0"/>
          </a:p>
        </p:txBody>
      </p:sp>
      <p:sp>
        <p:nvSpPr>
          <p:cNvPr id="15" name="Text 13"/>
          <p:cNvSpPr/>
          <p:nvPr/>
        </p:nvSpPr>
        <p:spPr>
          <a:xfrm>
            <a:off x="560784" y="3285292"/>
            <a:ext cx="6632615" cy="159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Fast, lightweight, and explainable, ideal for real-world application.</a:t>
            </a:r>
            <a:endParaRPr lang="en-US" sz="750" dirty="0"/>
          </a:p>
        </p:txBody>
      </p:sp>
      <p:sp>
        <p:nvSpPr>
          <p:cNvPr id="16" name="Text 14"/>
          <p:cNvSpPr/>
          <p:nvPr/>
        </p:nvSpPr>
        <p:spPr>
          <a:xfrm>
            <a:off x="7444621" y="884515"/>
            <a:ext cx="3111818" cy="187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Top Fraud Indicators: Actionable Insights</a:t>
            </a:r>
            <a:endParaRPr lang="en-US" sz="1150" dirty="0"/>
          </a:p>
        </p:txBody>
      </p:sp>
      <p:sp>
        <p:nvSpPr>
          <p:cNvPr id="17" name="Text 15"/>
          <p:cNvSpPr/>
          <p:nvPr/>
        </p:nvSpPr>
        <p:spPr>
          <a:xfrm>
            <a:off x="7444621" y="1171456"/>
            <a:ext cx="6782276" cy="159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These coefficients reveal the strongest predictors of fraud:</a:t>
            </a:r>
            <a:endParaRPr lang="en-US" sz="750" dirty="0"/>
          </a:p>
        </p:txBody>
      </p:sp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82007" y="1446609"/>
            <a:ext cx="149662" cy="149662"/>
          </a:xfrm>
          <a:prstGeom prst="rect">
            <a:avLst/>
          </a:prstGeom>
        </p:spPr>
      </p:pic>
      <p:sp>
        <p:nvSpPr>
          <p:cNvPr id="19" name="Text 16"/>
          <p:cNvSpPr/>
          <p:nvPr/>
        </p:nvSpPr>
        <p:spPr>
          <a:xfrm>
            <a:off x="7768947" y="1443514"/>
            <a:ext cx="2553653" cy="155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High Percentage of Expensive Claims (</a:t>
            </a:r>
            <a:r>
              <a:rPr lang="en-US" sz="950" dirty="0">
                <a:solidFill>
                  <a:srgbClr val="1F1F1E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+</a:t>
            </a:r>
            <a:r>
              <a:rPr lang="en-US" sz="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)</a:t>
            </a:r>
            <a:endParaRPr lang="en-US" sz="950" dirty="0"/>
          </a:p>
        </p:txBody>
      </p: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82007" y="1948815"/>
            <a:ext cx="149662" cy="149662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7768947" y="1945719"/>
            <a:ext cx="2558891" cy="155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Many Unique Physicians per Provider (</a:t>
            </a:r>
            <a:r>
              <a:rPr lang="en-US" sz="950" dirty="0">
                <a:solidFill>
                  <a:srgbClr val="1F1F1E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+</a:t>
            </a:r>
            <a:r>
              <a:rPr lang="en-US" sz="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)</a:t>
            </a:r>
            <a:endParaRPr lang="en-US" sz="950" dirty="0"/>
          </a:p>
        </p:txBody>
      </p:sp>
      <p:pic>
        <p:nvPicPr>
          <p:cNvPr id="22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82007" y="2451021"/>
            <a:ext cx="149662" cy="149662"/>
          </a:xfrm>
          <a:prstGeom prst="rect">
            <a:avLst/>
          </a:prstGeom>
        </p:spPr>
      </p:pic>
      <p:sp>
        <p:nvSpPr>
          <p:cNvPr id="23" name="Text 18"/>
          <p:cNvSpPr/>
          <p:nvPr/>
        </p:nvSpPr>
        <p:spPr>
          <a:xfrm>
            <a:off x="7768947" y="2447925"/>
            <a:ext cx="2256234" cy="155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High Chronic Condition Intensity (</a:t>
            </a:r>
            <a:r>
              <a:rPr lang="en-US" sz="950" dirty="0">
                <a:solidFill>
                  <a:srgbClr val="1F1F1E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+</a:t>
            </a:r>
            <a:r>
              <a:rPr lang="en-US" sz="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)</a:t>
            </a:r>
            <a:endParaRPr lang="en-US" sz="950" dirty="0"/>
          </a:p>
        </p:txBody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82007" y="2953226"/>
            <a:ext cx="149662" cy="149662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768947" y="2950131"/>
            <a:ext cx="1379101" cy="155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Low Claim Volume (</a:t>
            </a:r>
            <a:r>
              <a:rPr lang="en-US" sz="950" dirty="0">
                <a:solidFill>
                  <a:srgbClr val="1F1F1E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–</a:t>
            </a:r>
            <a:r>
              <a:rPr lang="en-US" sz="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)</a:t>
            </a:r>
            <a:endParaRPr lang="en-US" sz="950" dirty="0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82007" y="3455432"/>
            <a:ext cx="149662" cy="149662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7768947" y="3452336"/>
            <a:ext cx="2494955" cy="155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Balanced Inpatient/Outpatient Ratio (</a:t>
            </a:r>
            <a:r>
              <a:rPr lang="en-US" sz="950" dirty="0">
                <a:solidFill>
                  <a:srgbClr val="1F1F1E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–</a:t>
            </a:r>
            <a:r>
              <a:rPr lang="en-US" sz="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)</a:t>
            </a:r>
            <a:endParaRPr lang="en-US" sz="9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4945" y="404574"/>
            <a:ext cx="7830979" cy="413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Project Overview: Combating Healthcare Fraud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514945" y="979612"/>
            <a:ext cx="5023519" cy="418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The Problem: A Multi-Billion Dollar Challenge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332065" y="2222522"/>
            <a:ext cx="6638687" cy="21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Healthcare fraud costs the U.S. healthcare system </a:t>
            </a:r>
            <a:r>
              <a:rPr lang="en-US" sz="14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over $68 billion annually</a:t>
            </a: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332065" y="2990102"/>
            <a:ext cx="6638687" cy="21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CMS can only investigate a </a:t>
            </a:r>
            <a:r>
              <a:rPr lang="en-US" sz="14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small fraction</a:t>
            </a: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of suspicious cases manually.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332065" y="3783806"/>
            <a:ext cx="6638687" cy="21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Existing rule-based systems fail to detect </a:t>
            </a:r>
            <a:r>
              <a:rPr lang="en-US" sz="14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sophisticated fraud schemes</a:t>
            </a: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</a:t>
            </a:r>
            <a:endParaRPr lang="en-US" sz="14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" y="4941401"/>
            <a:ext cx="3336097" cy="3414474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484388" y="1149429"/>
            <a:ext cx="3972401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8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Our Mission: Intelligent Fraud Detection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7484388" y="1530191"/>
            <a:ext cx="6638687" cy="21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Build an </a:t>
            </a:r>
            <a:r>
              <a:rPr lang="en-US" sz="16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intelligent, data-driven fraud detection system</a:t>
            </a: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that: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484388" y="2109379"/>
            <a:ext cx="6638687" cy="21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Identifies high-risk providers efficiently.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484388" y="2589576"/>
            <a:ext cx="6638687" cy="21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Maintains interpretability for human review.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484388" y="3095897"/>
            <a:ext cx="6638687" cy="21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Minimizes false positives to save resources.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484388" y="3680597"/>
            <a:ext cx="6638687" cy="21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Provides actionable insights for investigators to act upon.</a:t>
            </a:r>
            <a:endParaRPr lang="en-US" sz="1600" dirty="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8113" y="4603058"/>
            <a:ext cx="3466726" cy="36234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8313"/>
            <a:ext cx="6070282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Understanding Healthcare Fraud</a:t>
            </a:r>
            <a:endParaRPr lang="en-US" sz="2900" dirty="0"/>
          </a:p>
        </p:txBody>
      </p:sp>
      <p:sp>
        <p:nvSpPr>
          <p:cNvPr id="3" name="Shape 1"/>
          <p:cNvSpPr/>
          <p:nvPr/>
        </p:nvSpPr>
        <p:spPr>
          <a:xfrm>
            <a:off x="793790" y="1543883"/>
            <a:ext cx="6447711" cy="1438870"/>
          </a:xfrm>
          <a:prstGeom prst="roundRect">
            <a:avLst>
              <a:gd name="adj" fmla="val 1537"/>
            </a:avLst>
          </a:prstGeom>
          <a:solidFill>
            <a:srgbClr val="3C3C3A"/>
          </a:solidFill>
          <a:ln/>
        </p:spPr>
      </p:sp>
      <p:sp>
        <p:nvSpPr>
          <p:cNvPr id="4" name="Shape 2"/>
          <p:cNvSpPr/>
          <p:nvPr/>
        </p:nvSpPr>
        <p:spPr>
          <a:xfrm>
            <a:off x="941189" y="1691283"/>
            <a:ext cx="442198" cy="442198"/>
          </a:xfrm>
          <a:prstGeom prst="roundRect">
            <a:avLst>
              <a:gd name="adj" fmla="val 20676452"/>
            </a:avLst>
          </a:prstGeom>
          <a:solidFill>
            <a:srgbClr val="E1E1DF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752" y="1812846"/>
            <a:ext cx="198953" cy="19895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41189" y="2280880"/>
            <a:ext cx="3316962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Billing for Services Never Rendered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941189" y="2599611"/>
            <a:ext cx="615291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Charging for procedures or appointments that did not occur.</a:t>
            </a:r>
            <a:endParaRPr lang="en-US" sz="1150" dirty="0"/>
          </a:p>
        </p:txBody>
      </p:sp>
      <p:sp>
        <p:nvSpPr>
          <p:cNvPr id="8" name="Shape 5"/>
          <p:cNvSpPr/>
          <p:nvPr/>
        </p:nvSpPr>
        <p:spPr>
          <a:xfrm>
            <a:off x="7388900" y="1543883"/>
            <a:ext cx="6447711" cy="1438870"/>
          </a:xfrm>
          <a:prstGeom prst="roundRect">
            <a:avLst>
              <a:gd name="adj" fmla="val 1537"/>
            </a:avLst>
          </a:prstGeom>
          <a:solidFill>
            <a:srgbClr val="3C3C3A"/>
          </a:solidFill>
          <a:ln/>
        </p:spPr>
      </p:sp>
      <p:sp>
        <p:nvSpPr>
          <p:cNvPr id="9" name="Shape 6"/>
          <p:cNvSpPr/>
          <p:nvPr/>
        </p:nvSpPr>
        <p:spPr>
          <a:xfrm>
            <a:off x="7536299" y="1691283"/>
            <a:ext cx="442198" cy="442198"/>
          </a:xfrm>
          <a:prstGeom prst="roundRect">
            <a:avLst>
              <a:gd name="adj" fmla="val 20676452"/>
            </a:avLst>
          </a:prstGeom>
          <a:solidFill>
            <a:srgbClr val="E1E1DF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57862" y="1812846"/>
            <a:ext cx="198953" cy="19895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536299" y="2280880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Upcoding</a:t>
            </a:r>
            <a:endParaRPr lang="en-US" sz="1450" dirty="0"/>
          </a:p>
        </p:txBody>
      </p:sp>
      <p:sp>
        <p:nvSpPr>
          <p:cNvPr id="12" name="Text 8"/>
          <p:cNvSpPr/>
          <p:nvPr/>
        </p:nvSpPr>
        <p:spPr>
          <a:xfrm>
            <a:off x="7536299" y="2599611"/>
            <a:ext cx="615291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Billing for more complex or expensive procedures than actually performed.</a:t>
            </a:r>
            <a:endParaRPr lang="en-US" sz="1150" dirty="0"/>
          </a:p>
        </p:txBody>
      </p:sp>
      <p:sp>
        <p:nvSpPr>
          <p:cNvPr id="13" name="Shape 9"/>
          <p:cNvSpPr/>
          <p:nvPr/>
        </p:nvSpPr>
        <p:spPr>
          <a:xfrm>
            <a:off x="793790" y="3130153"/>
            <a:ext cx="6447711" cy="1438870"/>
          </a:xfrm>
          <a:prstGeom prst="roundRect">
            <a:avLst>
              <a:gd name="adj" fmla="val 1537"/>
            </a:avLst>
          </a:prstGeom>
          <a:solidFill>
            <a:srgbClr val="3C3C3A"/>
          </a:solidFill>
          <a:ln/>
        </p:spPr>
      </p:sp>
      <p:sp>
        <p:nvSpPr>
          <p:cNvPr id="14" name="Shape 10"/>
          <p:cNvSpPr/>
          <p:nvPr/>
        </p:nvSpPr>
        <p:spPr>
          <a:xfrm>
            <a:off x="941189" y="3277553"/>
            <a:ext cx="442198" cy="442198"/>
          </a:xfrm>
          <a:prstGeom prst="roundRect">
            <a:avLst>
              <a:gd name="adj" fmla="val 20676452"/>
            </a:avLst>
          </a:prstGeom>
          <a:solidFill>
            <a:srgbClr val="E1E1DF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2752" y="3399115"/>
            <a:ext cx="198953" cy="19895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41189" y="3867150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Unbundling</a:t>
            </a:r>
            <a:endParaRPr lang="en-US" sz="1450" dirty="0"/>
          </a:p>
        </p:txBody>
      </p:sp>
      <p:sp>
        <p:nvSpPr>
          <p:cNvPr id="17" name="Text 12"/>
          <p:cNvSpPr/>
          <p:nvPr/>
        </p:nvSpPr>
        <p:spPr>
          <a:xfrm>
            <a:off x="941189" y="4185880"/>
            <a:ext cx="615291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Separately billing for services that should be combined into one charge.</a:t>
            </a:r>
            <a:endParaRPr lang="en-US" sz="1150" dirty="0"/>
          </a:p>
        </p:txBody>
      </p:sp>
      <p:sp>
        <p:nvSpPr>
          <p:cNvPr id="18" name="Shape 13"/>
          <p:cNvSpPr/>
          <p:nvPr/>
        </p:nvSpPr>
        <p:spPr>
          <a:xfrm>
            <a:off x="7388900" y="3130153"/>
            <a:ext cx="6447711" cy="1438870"/>
          </a:xfrm>
          <a:prstGeom prst="roundRect">
            <a:avLst>
              <a:gd name="adj" fmla="val 1537"/>
            </a:avLst>
          </a:prstGeom>
          <a:solidFill>
            <a:srgbClr val="3C3C3A"/>
          </a:solidFill>
          <a:ln/>
        </p:spPr>
      </p:sp>
      <p:sp>
        <p:nvSpPr>
          <p:cNvPr id="19" name="Shape 14"/>
          <p:cNvSpPr/>
          <p:nvPr/>
        </p:nvSpPr>
        <p:spPr>
          <a:xfrm>
            <a:off x="7536299" y="3277553"/>
            <a:ext cx="442198" cy="442198"/>
          </a:xfrm>
          <a:prstGeom prst="roundRect">
            <a:avLst>
              <a:gd name="adj" fmla="val 20676452"/>
            </a:avLst>
          </a:prstGeom>
          <a:solidFill>
            <a:srgbClr val="E1E1DF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57862" y="3399115"/>
            <a:ext cx="198953" cy="198953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536299" y="3867150"/>
            <a:ext cx="2707600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Claims for Deceased Patients</a:t>
            </a:r>
            <a:endParaRPr lang="en-US" sz="1450" dirty="0"/>
          </a:p>
        </p:txBody>
      </p:sp>
      <p:sp>
        <p:nvSpPr>
          <p:cNvPr id="22" name="Text 16"/>
          <p:cNvSpPr/>
          <p:nvPr/>
        </p:nvSpPr>
        <p:spPr>
          <a:xfrm>
            <a:off x="7536299" y="4185880"/>
            <a:ext cx="615291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Submitting claims using the identities of deceased individuals.</a:t>
            </a:r>
            <a:endParaRPr lang="en-US" sz="1150" dirty="0"/>
          </a:p>
        </p:txBody>
      </p:sp>
      <p:sp>
        <p:nvSpPr>
          <p:cNvPr id="23" name="Shape 17"/>
          <p:cNvSpPr/>
          <p:nvPr/>
        </p:nvSpPr>
        <p:spPr>
          <a:xfrm>
            <a:off x="793790" y="4716423"/>
            <a:ext cx="6447711" cy="1438870"/>
          </a:xfrm>
          <a:prstGeom prst="roundRect">
            <a:avLst>
              <a:gd name="adj" fmla="val 1537"/>
            </a:avLst>
          </a:prstGeom>
          <a:solidFill>
            <a:srgbClr val="3C3C3A"/>
          </a:solidFill>
          <a:ln/>
        </p:spPr>
      </p:sp>
      <p:sp>
        <p:nvSpPr>
          <p:cNvPr id="24" name="Shape 18"/>
          <p:cNvSpPr/>
          <p:nvPr/>
        </p:nvSpPr>
        <p:spPr>
          <a:xfrm>
            <a:off x="941189" y="4863822"/>
            <a:ext cx="442198" cy="442198"/>
          </a:xfrm>
          <a:prstGeom prst="roundRect">
            <a:avLst>
              <a:gd name="adj" fmla="val 20676452"/>
            </a:avLst>
          </a:prstGeom>
          <a:solidFill>
            <a:srgbClr val="E1E1DF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2752" y="4985385"/>
            <a:ext cx="198953" cy="198953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941189" y="5453420"/>
            <a:ext cx="234588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Unnecessary Treatments</a:t>
            </a:r>
            <a:endParaRPr lang="en-US" sz="1450" dirty="0"/>
          </a:p>
        </p:txBody>
      </p:sp>
      <p:sp>
        <p:nvSpPr>
          <p:cNvPr id="27" name="Text 20"/>
          <p:cNvSpPr/>
          <p:nvPr/>
        </p:nvSpPr>
        <p:spPr>
          <a:xfrm>
            <a:off x="941189" y="5772150"/>
            <a:ext cx="615291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Providing treatments for financial gain rather than medical necessity.</a:t>
            </a:r>
            <a:endParaRPr lang="en-US" sz="1150" dirty="0"/>
          </a:p>
        </p:txBody>
      </p:sp>
      <p:sp>
        <p:nvSpPr>
          <p:cNvPr id="28" name="Shape 21"/>
          <p:cNvSpPr/>
          <p:nvPr/>
        </p:nvSpPr>
        <p:spPr>
          <a:xfrm>
            <a:off x="7388900" y="4716423"/>
            <a:ext cx="6447711" cy="1438870"/>
          </a:xfrm>
          <a:prstGeom prst="roundRect">
            <a:avLst>
              <a:gd name="adj" fmla="val 1537"/>
            </a:avLst>
          </a:prstGeom>
          <a:solidFill>
            <a:srgbClr val="3C3C3A"/>
          </a:solidFill>
          <a:ln/>
        </p:spPr>
      </p:sp>
      <p:sp>
        <p:nvSpPr>
          <p:cNvPr id="29" name="Shape 22"/>
          <p:cNvSpPr/>
          <p:nvPr/>
        </p:nvSpPr>
        <p:spPr>
          <a:xfrm>
            <a:off x="7536299" y="4863822"/>
            <a:ext cx="442198" cy="442198"/>
          </a:xfrm>
          <a:prstGeom prst="roundRect">
            <a:avLst>
              <a:gd name="adj" fmla="val 20676452"/>
            </a:avLst>
          </a:prstGeom>
          <a:solidFill>
            <a:srgbClr val="E1E1DF"/>
          </a:solidFill>
          <a:ln/>
        </p:spPr>
      </p:sp>
      <p:pic>
        <p:nvPicPr>
          <p:cNvPr id="30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57862" y="4985385"/>
            <a:ext cx="198953" cy="198953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7536299" y="5453420"/>
            <a:ext cx="2609493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Kickback/Referral Schemes</a:t>
            </a:r>
            <a:endParaRPr lang="en-US" sz="1450" dirty="0"/>
          </a:p>
        </p:txBody>
      </p:sp>
      <p:sp>
        <p:nvSpPr>
          <p:cNvPr id="32" name="Text 24"/>
          <p:cNvSpPr/>
          <p:nvPr/>
        </p:nvSpPr>
        <p:spPr>
          <a:xfrm>
            <a:off x="7536299" y="5772150"/>
            <a:ext cx="615291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Illegal payments for patient referrals or services.</a:t>
            </a:r>
            <a:endParaRPr lang="en-US" sz="1150" dirty="0"/>
          </a:p>
        </p:txBody>
      </p:sp>
      <p:sp>
        <p:nvSpPr>
          <p:cNvPr id="33" name="Text 25"/>
          <p:cNvSpPr/>
          <p:nvPr/>
        </p:nvSpPr>
        <p:spPr>
          <a:xfrm>
            <a:off x="1014889" y="6542246"/>
            <a:ext cx="5256728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Business Impact: Protecting Critical Resources</a:t>
            </a:r>
            <a:endParaRPr lang="en-US" sz="1700" dirty="0"/>
          </a:p>
        </p:txBody>
      </p:sp>
      <p:sp>
        <p:nvSpPr>
          <p:cNvPr id="34" name="Text 26"/>
          <p:cNvSpPr/>
          <p:nvPr/>
        </p:nvSpPr>
        <p:spPr>
          <a:xfrm>
            <a:off x="1014889" y="7039689"/>
            <a:ext cx="1282172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Our detection efforts help protect Medicare funds, ensure legitimate patients receive timely care, and significantly reduce the manual workload for fraud investigators.</a:t>
            </a:r>
            <a:endParaRPr lang="en-US" sz="1150" dirty="0"/>
          </a:p>
        </p:txBody>
      </p:sp>
      <p:sp>
        <p:nvSpPr>
          <p:cNvPr id="35" name="Shape 27"/>
          <p:cNvSpPr/>
          <p:nvPr/>
        </p:nvSpPr>
        <p:spPr>
          <a:xfrm>
            <a:off x="793790" y="6321147"/>
            <a:ext cx="15240" cy="1120140"/>
          </a:xfrm>
          <a:prstGeom prst="rect">
            <a:avLst/>
          </a:prstGeom>
          <a:solidFill>
            <a:srgbClr val="E1E1DF"/>
          </a:solidFill>
          <a:ln/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3391" y="364093"/>
            <a:ext cx="5439013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Dataset Structure: Foundation for Detection</a:t>
            </a:r>
            <a:endParaRPr lang="en-US" sz="1950" dirty="0"/>
          </a:p>
        </p:txBody>
      </p:sp>
      <p:sp>
        <p:nvSpPr>
          <p:cNvPr id="3" name="Shape 1"/>
          <p:cNvSpPr/>
          <p:nvPr/>
        </p:nvSpPr>
        <p:spPr>
          <a:xfrm>
            <a:off x="463391" y="1021913"/>
            <a:ext cx="6802160" cy="895112"/>
          </a:xfrm>
          <a:prstGeom prst="roundRect">
            <a:avLst>
              <a:gd name="adj" fmla="val 8172"/>
            </a:avLst>
          </a:prstGeom>
          <a:solidFill>
            <a:srgbClr val="1D1D1B"/>
          </a:solidFill>
          <a:ln/>
        </p:spPr>
      </p:sp>
      <p:sp>
        <p:nvSpPr>
          <p:cNvPr id="4" name="Shape 2"/>
          <p:cNvSpPr/>
          <p:nvPr/>
        </p:nvSpPr>
        <p:spPr>
          <a:xfrm>
            <a:off x="463391" y="1006673"/>
            <a:ext cx="6802160" cy="60960"/>
          </a:xfrm>
          <a:prstGeom prst="roundRect">
            <a:avLst>
              <a:gd name="adj" fmla="val 24435"/>
            </a:avLst>
          </a:prstGeom>
          <a:solidFill>
            <a:srgbClr val="E1E1DF"/>
          </a:solidFill>
          <a:ln/>
        </p:spPr>
      </p:sp>
      <p:sp>
        <p:nvSpPr>
          <p:cNvPr id="5" name="Shape 3"/>
          <p:cNvSpPr/>
          <p:nvPr/>
        </p:nvSpPr>
        <p:spPr>
          <a:xfrm>
            <a:off x="3715464" y="872966"/>
            <a:ext cx="297894" cy="297894"/>
          </a:xfrm>
          <a:prstGeom prst="roundRect">
            <a:avLst>
              <a:gd name="adj" fmla="val 306955"/>
            </a:avLst>
          </a:prstGeom>
          <a:solidFill>
            <a:srgbClr val="E1E1DF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4880" y="962263"/>
            <a:ext cx="119063" cy="11906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77929" y="1270159"/>
            <a:ext cx="1241227" cy="155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Beneficiary Data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577929" y="1484828"/>
            <a:ext cx="6573083" cy="317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4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63,780 patients:</a:t>
            </a: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Demographics, chronic conditions, and coverage details. </a:t>
            </a:r>
            <a:r>
              <a:rPr lang="en-US" sz="1400" i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Granularity: BeneID level.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7364849" y="1021913"/>
            <a:ext cx="6802160" cy="895112"/>
          </a:xfrm>
          <a:prstGeom prst="roundRect">
            <a:avLst>
              <a:gd name="adj" fmla="val 8172"/>
            </a:avLst>
          </a:prstGeom>
          <a:solidFill>
            <a:srgbClr val="1D1D1B"/>
          </a:solidFill>
          <a:ln/>
        </p:spPr>
      </p:sp>
      <p:sp>
        <p:nvSpPr>
          <p:cNvPr id="10" name="Shape 7"/>
          <p:cNvSpPr/>
          <p:nvPr/>
        </p:nvSpPr>
        <p:spPr>
          <a:xfrm>
            <a:off x="7364849" y="1006673"/>
            <a:ext cx="6802160" cy="60960"/>
          </a:xfrm>
          <a:prstGeom prst="roundRect">
            <a:avLst>
              <a:gd name="adj" fmla="val 24435"/>
            </a:avLst>
          </a:prstGeom>
          <a:solidFill>
            <a:srgbClr val="E1E1DF"/>
          </a:solidFill>
          <a:ln/>
        </p:spPr>
      </p:sp>
      <p:sp>
        <p:nvSpPr>
          <p:cNvPr id="11" name="Shape 8"/>
          <p:cNvSpPr/>
          <p:nvPr/>
        </p:nvSpPr>
        <p:spPr>
          <a:xfrm>
            <a:off x="10616922" y="872966"/>
            <a:ext cx="297894" cy="297894"/>
          </a:xfrm>
          <a:prstGeom prst="roundRect">
            <a:avLst>
              <a:gd name="adj" fmla="val 306955"/>
            </a:avLst>
          </a:prstGeom>
          <a:solidFill>
            <a:srgbClr val="E1E1DF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06338" y="962263"/>
            <a:ext cx="119063" cy="119063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479387" y="1270159"/>
            <a:ext cx="1241227" cy="155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Inpatient Claims</a:t>
            </a:r>
            <a:endParaRPr lang="en-US" dirty="0"/>
          </a:p>
        </p:txBody>
      </p:sp>
      <p:sp>
        <p:nvSpPr>
          <p:cNvPr id="14" name="Text 10"/>
          <p:cNvSpPr/>
          <p:nvPr/>
        </p:nvSpPr>
        <p:spPr>
          <a:xfrm>
            <a:off x="7479387" y="1484828"/>
            <a:ext cx="6573083" cy="317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4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24,797 claims:</a:t>
            </a: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Hospital admissions, procedures, and payments. </a:t>
            </a:r>
            <a:r>
              <a:rPr lang="en-US" sz="1400" i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Granularity: Claim level.</a:t>
            </a:r>
            <a:endParaRPr lang="en-US" sz="1400" dirty="0"/>
          </a:p>
        </p:txBody>
      </p:sp>
      <p:sp>
        <p:nvSpPr>
          <p:cNvPr id="15" name="Shape 11"/>
          <p:cNvSpPr/>
          <p:nvPr/>
        </p:nvSpPr>
        <p:spPr>
          <a:xfrm>
            <a:off x="463391" y="2165271"/>
            <a:ext cx="6802160" cy="895112"/>
          </a:xfrm>
          <a:prstGeom prst="roundRect">
            <a:avLst>
              <a:gd name="adj" fmla="val 8172"/>
            </a:avLst>
          </a:prstGeom>
          <a:solidFill>
            <a:srgbClr val="1D1D1B"/>
          </a:solidFill>
          <a:ln/>
        </p:spPr>
      </p:sp>
      <p:sp>
        <p:nvSpPr>
          <p:cNvPr id="16" name="Shape 12"/>
          <p:cNvSpPr/>
          <p:nvPr/>
        </p:nvSpPr>
        <p:spPr>
          <a:xfrm>
            <a:off x="463391" y="2150031"/>
            <a:ext cx="6802160" cy="60960"/>
          </a:xfrm>
          <a:prstGeom prst="roundRect">
            <a:avLst>
              <a:gd name="adj" fmla="val 24435"/>
            </a:avLst>
          </a:prstGeom>
          <a:solidFill>
            <a:srgbClr val="E1E1DF"/>
          </a:solidFill>
          <a:ln/>
        </p:spPr>
      </p:sp>
      <p:sp>
        <p:nvSpPr>
          <p:cNvPr id="17" name="Shape 13"/>
          <p:cNvSpPr/>
          <p:nvPr/>
        </p:nvSpPr>
        <p:spPr>
          <a:xfrm>
            <a:off x="3715464" y="2016323"/>
            <a:ext cx="297894" cy="297894"/>
          </a:xfrm>
          <a:prstGeom prst="roundRect">
            <a:avLst>
              <a:gd name="adj" fmla="val 306955"/>
            </a:avLst>
          </a:prstGeom>
          <a:solidFill>
            <a:srgbClr val="E1E1DF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04880" y="2105620"/>
            <a:ext cx="119063" cy="119063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577929" y="2413516"/>
            <a:ext cx="1241227" cy="155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Outpatient Claims</a:t>
            </a:r>
            <a:endParaRPr lang="en-US" dirty="0"/>
          </a:p>
        </p:txBody>
      </p:sp>
      <p:sp>
        <p:nvSpPr>
          <p:cNvPr id="20" name="Text 15"/>
          <p:cNvSpPr/>
          <p:nvPr/>
        </p:nvSpPr>
        <p:spPr>
          <a:xfrm>
            <a:off x="577929" y="2628186"/>
            <a:ext cx="6573083" cy="317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4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35,166 claims:</a:t>
            </a: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Clinic visits, diagnostic tests, and minor procedures. </a:t>
            </a:r>
            <a:r>
              <a:rPr lang="en-US" sz="1400" i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Granularity: Claim level.</a:t>
            </a:r>
            <a:endParaRPr lang="en-US" sz="1400" dirty="0"/>
          </a:p>
        </p:txBody>
      </p:sp>
      <p:sp>
        <p:nvSpPr>
          <p:cNvPr id="21" name="Shape 16"/>
          <p:cNvSpPr/>
          <p:nvPr/>
        </p:nvSpPr>
        <p:spPr>
          <a:xfrm>
            <a:off x="7364849" y="2165271"/>
            <a:ext cx="6802160" cy="895112"/>
          </a:xfrm>
          <a:prstGeom prst="roundRect">
            <a:avLst>
              <a:gd name="adj" fmla="val 8172"/>
            </a:avLst>
          </a:prstGeom>
          <a:solidFill>
            <a:srgbClr val="1D1D1B"/>
          </a:solidFill>
          <a:ln/>
        </p:spPr>
      </p:sp>
      <p:sp>
        <p:nvSpPr>
          <p:cNvPr id="22" name="Shape 17"/>
          <p:cNvSpPr/>
          <p:nvPr/>
        </p:nvSpPr>
        <p:spPr>
          <a:xfrm>
            <a:off x="7364849" y="2150031"/>
            <a:ext cx="6802160" cy="60960"/>
          </a:xfrm>
          <a:prstGeom prst="roundRect">
            <a:avLst>
              <a:gd name="adj" fmla="val 24435"/>
            </a:avLst>
          </a:prstGeom>
          <a:solidFill>
            <a:srgbClr val="E1E1DF"/>
          </a:solidFill>
          <a:ln/>
        </p:spPr>
      </p:sp>
      <p:sp>
        <p:nvSpPr>
          <p:cNvPr id="23" name="Shape 18"/>
          <p:cNvSpPr/>
          <p:nvPr/>
        </p:nvSpPr>
        <p:spPr>
          <a:xfrm>
            <a:off x="10616922" y="2016323"/>
            <a:ext cx="297894" cy="297894"/>
          </a:xfrm>
          <a:prstGeom prst="roundRect">
            <a:avLst>
              <a:gd name="adj" fmla="val 306955"/>
            </a:avLst>
          </a:prstGeom>
          <a:solidFill>
            <a:srgbClr val="E1E1DF"/>
          </a:solidFill>
          <a:ln/>
        </p:spPr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06338" y="2105620"/>
            <a:ext cx="119063" cy="119063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479387" y="2413516"/>
            <a:ext cx="1241227" cy="155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Fraud Labels</a:t>
            </a:r>
            <a:endParaRPr lang="en-US" dirty="0"/>
          </a:p>
        </p:txBody>
      </p:sp>
      <p:sp>
        <p:nvSpPr>
          <p:cNvPr id="26" name="Text 20"/>
          <p:cNvSpPr/>
          <p:nvPr/>
        </p:nvSpPr>
        <p:spPr>
          <a:xfrm>
            <a:off x="7479387" y="2628186"/>
            <a:ext cx="6573083" cy="317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4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5,410 providers:</a:t>
            </a: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Binary classification of "Yes"/"No" for fraud. </a:t>
            </a:r>
            <a:r>
              <a:rPr lang="en-US" sz="1400" i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Granularity: Provider level.</a:t>
            </a:r>
            <a:endParaRPr lang="en-US" sz="1400" dirty="0"/>
          </a:p>
        </p:txBody>
      </p:sp>
      <p:sp>
        <p:nvSpPr>
          <p:cNvPr id="28" name="Text 21"/>
          <p:cNvSpPr/>
          <p:nvPr/>
        </p:nvSpPr>
        <p:spPr>
          <a:xfrm>
            <a:off x="8838486" y="3271361"/>
            <a:ext cx="1241227" cy="155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Key Relationships</a:t>
            </a:r>
            <a:endParaRPr lang="en-US" dirty="0"/>
          </a:p>
        </p:txBody>
      </p:sp>
      <p:sp>
        <p:nvSpPr>
          <p:cNvPr id="29" name="Text 22"/>
          <p:cNvSpPr/>
          <p:nvPr/>
        </p:nvSpPr>
        <p:spPr>
          <a:xfrm>
            <a:off x="8838486" y="3525798"/>
            <a:ext cx="5336143" cy="158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14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BeneID:</a:t>
            </a: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Links patients to their claims.</a:t>
            </a:r>
            <a:endParaRPr lang="en-US" sz="1400" dirty="0"/>
          </a:p>
        </p:txBody>
      </p:sp>
      <p:sp>
        <p:nvSpPr>
          <p:cNvPr id="30" name="Text 23"/>
          <p:cNvSpPr/>
          <p:nvPr/>
        </p:nvSpPr>
        <p:spPr>
          <a:xfrm>
            <a:off x="8838486" y="3719274"/>
            <a:ext cx="5336143" cy="158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14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Provider:</a:t>
            </a: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Connects claims to specific fraud labels.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5804"/>
            <a:ext cx="7445693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 Exploration Highlights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3790" y="1927741"/>
            <a:ext cx="6820495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Initial Findings: Uncovering Data Patterns</a:t>
            </a:r>
            <a:endParaRPr lang="en-US" sz="2500" dirty="0"/>
          </a:p>
        </p:txBody>
      </p:sp>
      <p:sp>
        <p:nvSpPr>
          <p:cNvPr id="4" name="Text 2"/>
          <p:cNvSpPr/>
          <p:nvPr/>
        </p:nvSpPr>
        <p:spPr>
          <a:xfrm>
            <a:off x="793790" y="2547104"/>
            <a:ext cx="761535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Missing Data: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93790" y="2967276"/>
            <a:ext cx="761535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99% of Date of Death (DOD) missing (as expected).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93790" y="3387447"/>
            <a:ext cx="761535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Some chronic condition indicators were incomplete.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93790" y="3807619"/>
            <a:ext cx="761535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Outpatient procedure codes were largely empty.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93790" y="4227790"/>
            <a:ext cx="761535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Beneficiary Demographics: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93790" y="4647962"/>
            <a:ext cx="7615357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Age distribution: Primarily 70-80+ years, reflecting Medicare population.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93790" y="5412938"/>
            <a:ext cx="761535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Multiple chronic conditions are common.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793790" y="5833110"/>
            <a:ext cx="761535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Gender distribution: Approximately 60% male, 40% female.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793790" y="6253282"/>
            <a:ext cx="761535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Provider Statistics: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793790" y="6673453"/>
            <a:ext cx="761535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Identified 5,410 unique providers in the dataset.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793790" y="7093625"/>
            <a:ext cx="761535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Only 1,340 providers had both inpatient and outpatient claims.</a:t>
            </a:r>
            <a:endParaRPr lang="en-US" sz="165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546" y="1954768"/>
            <a:ext cx="4656415" cy="46564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2935" y="489347"/>
            <a:ext cx="6348174" cy="444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Critical Challenge: Class Imbalance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466181" y="1668865"/>
            <a:ext cx="4038838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4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The Reality: Skewed Data Distribution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466181" y="2078083"/>
            <a:ext cx="6518672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Our dataset exhibits a significant class imbalance: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66181" y="2433961"/>
            <a:ext cx="6518672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6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Legitimate providers:</a:t>
            </a: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91.13%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466181" y="2711496"/>
            <a:ext cx="6518672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6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Fraudulent providers:</a:t>
            </a: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8.87%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66181" y="3067373"/>
            <a:ext cx="6518672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This translates to an approximate </a:t>
            </a:r>
            <a:r>
              <a:rPr lang="en-US" sz="16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10:1 imbalance ratio</a:t>
            </a: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085624" y="2883711"/>
            <a:ext cx="5012174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4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Why This Matters: The Cost of Misclassification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6085624" y="3292929"/>
            <a:ext cx="6518672" cy="455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6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Misleading Accuracy:</a:t>
            </a: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A simple model predicting "No Fraud" could achieve 91% accuracy, but would miss all fraud.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085624" y="3798230"/>
            <a:ext cx="6518672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6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False Negatives are Costly:</a:t>
            </a: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Undetected fraudulent providers can cost CMS millions.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085624" y="4075765"/>
            <a:ext cx="6518672" cy="455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6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False Positives are Wasteful:</a:t>
            </a: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Investigating legitimate providers diverts valuable resources.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25350" y="4974023"/>
            <a:ext cx="4213860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4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Our Solution: Strategic Class Weighting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625350" y="5383241"/>
            <a:ext cx="6518672" cy="455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We computed class weights (Class 0 = 0.569, Class 1 = 4.106) to address this imbalance effectively.</a:t>
            </a:r>
            <a:endParaRPr lang="en-US" dirty="0"/>
          </a:p>
        </p:txBody>
      </p:sp>
      <p:sp>
        <p:nvSpPr>
          <p:cNvPr id="15" name="Text 12"/>
          <p:cNvSpPr/>
          <p:nvPr/>
        </p:nvSpPr>
        <p:spPr>
          <a:xfrm>
            <a:off x="625350" y="5966885"/>
            <a:ext cx="6518672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6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No Data Loss:</a:t>
            </a: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Unlike undersampling, all data is retained.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25350" y="6244420"/>
            <a:ext cx="6518672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6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No Synthetic Data:</a:t>
            </a: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Avoids potential biases of methods like SMOTE.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25350" y="6521954"/>
            <a:ext cx="6518672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6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Fraud-Sensitive Models:</a:t>
            </a: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Ensures models prioritize fraud detection.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625350" y="6799489"/>
            <a:ext cx="6518672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6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CMS Cost Structure Aligned:</a:t>
            </a: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Reflects the higher cost of missing fraud.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9498"/>
            <a:ext cx="671881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Feature Engineering Strategy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388983"/>
            <a:ext cx="8741688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Provider-Level Aggregation for Robust Features</a:t>
            </a:r>
            <a:endParaRPr lang="en-US" sz="2850" dirty="0"/>
          </a:p>
        </p:txBody>
      </p:sp>
      <p:sp>
        <p:nvSpPr>
          <p:cNvPr id="4" name="Text 2"/>
          <p:cNvSpPr/>
          <p:nvPr/>
        </p:nvSpPr>
        <p:spPr>
          <a:xfrm>
            <a:off x="793790" y="2114788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Since fraud labels are at the provider level, we aggregated all beneficiary and claim data upward to create meaningful provider-centric features.</a:t>
            </a:r>
            <a:endParaRPr lang="en-US" sz="1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09136"/>
            <a:ext cx="3357086" cy="207478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4865370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Financial Features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257681"/>
            <a:ext cx="419635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Total reimbursement amounts and average claim value.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93790" y="5901690"/>
            <a:ext cx="419635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Percentage of high-cost claims (90th percentile threshold).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793790" y="6545699"/>
            <a:ext cx="419635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Analysis of deductible payment patterns.</a:t>
            </a:r>
            <a:endParaRPr lang="en-US" sz="14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962" y="2609136"/>
            <a:ext cx="3357086" cy="207478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216962" y="4865370"/>
            <a:ext cx="237851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Operational Features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5216962" y="5257681"/>
            <a:ext cx="419635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Counts of inpatient and outpatient claims.</a:t>
            </a:r>
            <a:endParaRPr lang="en-US" sz="1400" dirty="0"/>
          </a:p>
        </p:txBody>
      </p:sp>
      <p:sp>
        <p:nvSpPr>
          <p:cNvPr id="13" name="Text 9"/>
          <p:cNvSpPr/>
          <p:nvPr/>
        </p:nvSpPr>
        <p:spPr>
          <a:xfrm>
            <a:off x="5216962" y="5611416"/>
            <a:ext cx="419635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Variety of physicians associated with a provider.</a:t>
            </a:r>
            <a:endParaRPr lang="en-US" sz="1400" dirty="0"/>
          </a:p>
        </p:txBody>
      </p:sp>
      <p:sp>
        <p:nvSpPr>
          <p:cNvPr id="14" name="Text 10"/>
          <p:cNvSpPr/>
          <p:nvPr/>
        </p:nvSpPr>
        <p:spPr>
          <a:xfrm>
            <a:off x="5216962" y="6255425"/>
            <a:ext cx="419635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Patient readmission rates within a 30-day window.</a:t>
            </a:r>
            <a:endParaRPr lang="en-US" sz="1400" dirty="0"/>
          </a:p>
        </p:txBody>
      </p:sp>
      <p:sp>
        <p:nvSpPr>
          <p:cNvPr id="15" name="Text 11"/>
          <p:cNvSpPr/>
          <p:nvPr/>
        </p:nvSpPr>
        <p:spPr>
          <a:xfrm>
            <a:off x="5216962" y="6899434"/>
            <a:ext cx="419635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Chronic condition intensity scores for patient panels.</a:t>
            </a:r>
            <a:endParaRPr lang="en-US" sz="1400" dirty="0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133" y="2609136"/>
            <a:ext cx="3357086" cy="2074783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640133" y="4865370"/>
            <a:ext cx="228492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Behavioral Features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9640133" y="5257681"/>
            <a:ext cx="419635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Ratio of inpatient to outpatient claims.</a:t>
            </a:r>
            <a:endParaRPr lang="en-US" sz="1400" dirty="0"/>
          </a:p>
        </p:txBody>
      </p:sp>
      <p:sp>
        <p:nvSpPr>
          <p:cNvPr id="19" name="Text 14"/>
          <p:cNvSpPr/>
          <p:nvPr/>
        </p:nvSpPr>
        <p:spPr>
          <a:xfrm>
            <a:off x="9640133" y="5611416"/>
            <a:ext cx="419635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Temporal patterns and trends in claim submissions.</a:t>
            </a:r>
            <a:endParaRPr lang="en-US" sz="1400" dirty="0"/>
          </a:p>
        </p:txBody>
      </p:sp>
      <p:sp>
        <p:nvSpPr>
          <p:cNvPr id="20" name="Text 15"/>
          <p:cNvSpPr/>
          <p:nvPr/>
        </p:nvSpPr>
        <p:spPr>
          <a:xfrm>
            <a:off x="9640133" y="6255425"/>
            <a:ext cx="419635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Geographic concentration of a provider's patient base.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3547"/>
            <a:ext cx="9897189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Model Selection Process: Finding the Right Algorithm</a:t>
            </a:r>
            <a:endParaRPr lang="en-US" sz="2900" dirty="0"/>
          </a:p>
        </p:txBody>
      </p:sp>
      <p:sp>
        <p:nvSpPr>
          <p:cNvPr id="3" name="Shape 1"/>
          <p:cNvSpPr/>
          <p:nvPr/>
        </p:nvSpPr>
        <p:spPr>
          <a:xfrm>
            <a:off x="793790" y="1509117"/>
            <a:ext cx="1630323" cy="1085017"/>
          </a:xfrm>
          <a:prstGeom prst="roundRect">
            <a:avLst>
              <a:gd name="adj" fmla="val 2038"/>
            </a:avLst>
          </a:prstGeom>
          <a:solidFill>
            <a:srgbClr val="3C3C3A"/>
          </a:solidFill>
          <a:ln/>
        </p:spPr>
      </p:sp>
      <p:sp>
        <p:nvSpPr>
          <p:cNvPr id="4" name="Text 2"/>
          <p:cNvSpPr/>
          <p:nvPr/>
        </p:nvSpPr>
        <p:spPr>
          <a:xfrm>
            <a:off x="1505307" y="1922026"/>
            <a:ext cx="207288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571512" y="1656517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Decision Trees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2571512" y="1975247"/>
            <a:ext cx="1908215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Pros:</a:t>
            </a:r>
            <a:r>
              <a:rPr lang="en-US" sz="11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Interpretable.</a:t>
            </a:r>
            <a:r>
              <a:rPr lang="en-US" sz="11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Cons:</a:t>
            </a:r>
            <a:r>
              <a:rPr lang="en-US" sz="11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Overfitting, unstable.</a:t>
            </a:r>
            <a:endParaRPr lang="en-US" sz="1150" dirty="0"/>
          </a:p>
        </p:txBody>
      </p:sp>
      <p:sp>
        <p:nvSpPr>
          <p:cNvPr id="7" name="Shape 5"/>
          <p:cNvSpPr/>
          <p:nvPr/>
        </p:nvSpPr>
        <p:spPr>
          <a:xfrm>
            <a:off x="2497812" y="2590324"/>
            <a:ext cx="11265098" cy="7620"/>
          </a:xfrm>
          <a:prstGeom prst="roundRect">
            <a:avLst>
              <a:gd name="adj" fmla="val 290232"/>
            </a:avLst>
          </a:prstGeom>
          <a:solidFill>
            <a:srgbClr val="555553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2667833"/>
            <a:ext cx="3260646" cy="1085017"/>
          </a:xfrm>
          <a:prstGeom prst="roundRect">
            <a:avLst>
              <a:gd name="adj" fmla="val 2038"/>
            </a:avLst>
          </a:prstGeom>
          <a:solidFill>
            <a:srgbClr val="3C3C3A"/>
          </a:solidFill>
          <a:ln/>
        </p:spPr>
      </p:sp>
      <p:sp>
        <p:nvSpPr>
          <p:cNvPr id="9" name="Text 7"/>
          <p:cNvSpPr/>
          <p:nvPr/>
        </p:nvSpPr>
        <p:spPr>
          <a:xfrm>
            <a:off x="2320409" y="3080742"/>
            <a:ext cx="207288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201835" y="2815233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Random Forest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4201835" y="3133963"/>
            <a:ext cx="2460427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Pros:</a:t>
            </a:r>
            <a:r>
              <a:rPr lang="en-US" sz="11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Robust, handles nonlinearity.</a:t>
            </a:r>
            <a:r>
              <a:rPr lang="en-US" sz="11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Cons:</a:t>
            </a:r>
            <a:r>
              <a:rPr lang="en-US" sz="11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Lower recall on fraud.</a:t>
            </a:r>
            <a:endParaRPr lang="en-US" sz="1150" dirty="0"/>
          </a:p>
        </p:txBody>
      </p:sp>
      <p:sp>
        <p:nvSpPr>
          <p:cNvPr id="12" name="Shape 10"/>
          <p:cNvSpPr/>
          <p:nvPr/>
        </p:nvSpPr>
        <p:spPr>
          <a:xfrm>
            <a:off x="4128135" y="3749040"/>
            <a:ext cx="9634776" cy="7620"/>
          </a:xfrm>
          <a:prstGeom prst="roundRect">
            <a:avLst>
              <a:gd name="adj" fmla="val 290232"/>
            </a:avLst>
          </a:prstGeom>
          <a:solidFill>
            <a:srgbClr val="555553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3826550"/>
            <a:ext cx="4890968" cy="1085017"/>
          </a:xfrm>
          <a:prstGeom prst="roundRect">
            <a:avLst>
              <a:gd name="adj" fmla="val 2038"/>
            </a:avLst>
          </a:prstGeom>
          <a:solidFill>
            <a:srgbClr val="3C3C3A"/>
          </a:solidFill>
          <a:ln/>
        </p:spPr>
      </p:sp>
      <p:sp>
        <p:nvSpPr>
          <p:cNvPr id="14" name="Text 12"/>
          <p:cNvSpPr/>
          <p:nvPr/>
        </p:nvSpPr>
        <p:spPr>
          <a:xfrm>
            <a:off x="3135630" y="4239458"/>
            <a:ext cx="207288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832158" y="3973949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XGBoost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5832158" y="4292679"/>
            <a:ext cx="2978348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Pros:</a:t>
            </a:r>
            <a:r>
              <a:rPr lang="en-US" sz="11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High performance.</a:t>
            </a:r>
            <a:r>
              <a:rPr lang="en-US" sz="11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Cons:</a:t>
            </a:r>
            <a:r>
              <a:rPr lang="en-US" sz="11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Computationally heavy, lower recall.</a:t>
            </a:r>
            <a:endParaRPr lang="en-US" sz="1150" dirty="0"/>
          </a:p>
        </p:txBody>
      </p:sp>
      <p:sp>
        <p:nvSpPr>
          <p:cNvPr id="17" name="Shape 15"/>
          <p:cNvSpPr/>
          <p:nvPr/>
        </p:nvSpPr>
        <p:spPr>
          <a:xfrm>
            <a:off x="5758458" y="4907756"/>
            <a:ext cx="8004453" cy="7620"/>
          </a:xfrm>
          <a:prstGeom prst="roundRect">
            <a:avLst>
              <a:gd name="adj" fmla="val 290232"/>
            </a:avLst>
          </a:prstGeom>
          <a:solidFill>
            <a:srgbClr val="555553"/>
          </a:solidFill>
          <a:ln/>
        </p:spPr>
      </p:sp>
      <p:sp>
        <p:nvSpPr>
          <p:cNvPr id="18" name="Shape 16"/>
          <p:cNvSpPr/>
          <p:nvPr/>
        </p:nvSpPr>
        <p:spPr>
          <a:xfrm>
            <a:off x="793790" y="4985266"/>
            <a:ext cx="6521410" cy="1085017"/>
          </a:xfrm>
          <a:prstGeom prst="roundRect">
            <a:avLst>
              <a:gd name="adj" fmla="val 2038"/>
            </a:avLst>
          </a:prstGeom>
          <a:solidFill>
            <a:srgbClr val="3C3C3A"/>
          </a:solidFill>
          <a:ln/>
        </p:spPr>
      </p:sp>
      <p:sp>
        <p:nvSpPr>
          <p:cNvPr id="19" name="Text 17"/>
          <p:cNvSpPr/>
          <p:nvPr/>
        </p:nvSpPr>
        <p:spPr>
          <a:xfrm>
            <a:off x="3950851" y="5398175"/>
            <a:ext cx="207288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4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462599" y="5132665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Logistic Regression</a:t>
            </a:r>
            <a:endParaRPr lang="en-US" sz="1450" dirty="0"/>
          </a:p>
        </p:txBody>
      </p:sp>
      <p:sp>
        <p:nvSpPr>
          <p:cNvPr id="21" name="Text 19"/>
          <p:cNvSpPr/>
          <p:nvPr/>
        </p:nvSpPr>
        <p:spPr>
          <a:xfrm>
            <a:off x="7462599" y="5451396"/>
            <a:ext cx="2674025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Pros:</a:t>
            </a:r>
            <a:r>
              <a:rPr lang="en-US" sz="11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Interpretable, stable, high recall.</a:t>
            </a:r>
            <a:r>
              <a:rPr lang="en-US" sz="11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Cons:</a:t>
            </a:r>
            <a:r>
              <a:rPr lang="en-US" sz="11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Linear assumptions.</a:t>
            </a:r>
            <a:endParaRPr lang="en-US" sz="1150" dirty="0"/>
          </a:p>
        </p:txBody>
      </p:sp>
      <p:sp>
        <p:nvSpPr>
          <p:cNvPr id="22" name="Shape 20"/>
          <p:cNvSpPr/>
          <p:nvPr/>
        </p:nvSpPr>
        <p:spPr>
          <a:xfrm>
            <a:off x="793790" y="6236137"/>
            <a:ext cx="13042821" cy="1239798"/>
          </a:xfrm>
          <a:prstGeom prst="roundRect">
            <a:avLst>
              <a:gd name="adj" fmla="val 1784"/>
            </a:avLst>
          </a:prstGeom>
          <a:solidFill>
            <a:srgbClr val="272725"/>
          </a:solidFill>
          <a:ln/>
        </p:spPr>
      </p:sp>
      <p:pic>
        <p:nvPicPr>
          <p:cNvPr id="2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189" y="6441996"/>
            <a:ext cx="230267" cy="184190"/>
          </a:xfrm>
          <a:prstGeom prst="rect">
            <a:avLst/>
          </a:prstGeom>
        </p:spPr>
      </p:pic>
      <p:sp>
        <p:nvSpPr>
          <p:cNvPr id="24" name="Text 21"/>
          <p:cNvSpPr/>
          <p:nvPr/>
        </p:nvSpPr>
        <p:spPr>
          <a:xfrm>
            <a:off x="1318855" y="6420326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SVM Consideration</a:t>
            </a:r>
            <a:endParaRPr lang="en-US" sz="1450" dirty="0"/>
          </a:p>
        </p:txBody>
      </p:sp>
      <p:sp>
        <p:nvSpPr>
          <p:cNvPr id="25" name="Text 22"/>
          <p:cNvSpPr/>
          <p:nvPr/>
        </p:nvSpPr>
        <p:spPr>
          <a:xfrm>
            <a:off x="1318855" y="6798112"/>
            <a:ext cx="12370356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FFFFF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Excluded Due to Practical Constraints:</a:t>
            </a:r>
            <a:r>
              <a:rPr lang="en-US" sz="1150" dirty="0">
                <a:solidFill>
                  <a:srgbClr val="FFFFF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While conceptually considered, Support Vector Machines (SVM) were not implemented due to high computational cost with &gt;50 features, poor scalability in Colab, difficult class-weight integration, and the superior performance of tree ensembles on tabular data.</a:t>
            </a:r>
            <a:endParaRPr lang="en-US" sz="1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56072"/>
            <a:ext cx="93177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Model Performance Comparison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755577"/>
            <a:ext cx="854011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Prioritizing Recall for Fraud Detection</a:t>
            </a:r>
            <a:endParaRPr lang="en-US" sz="3550" dirty="0"/>
          </a:p>
        </p:txBody>
      </p:sp>
      <p:sp>
        <p:nvSpPr>
          <p:cNvPr id="4" name="Shape 2"/>
          <p:cNvSpPr/>
          <p:nvPr/>
        </p:nvSpPr>
        <p:spPr>
          <a:xfrm>
            <a:off x="793790" y="2662714"/>
            <a:ext cx="13042821" cy="3266837"/>
          </a:xfrm>
          <a:prstGeom prst="roundRect">
            <a:avLst>
              <a:gd name="adj" fmla="val 104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2670334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581" y="2814042"/>
            <a:ext cx="28776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Model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367451" y="2814042"/>
            <a:ext cx="1961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Precision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6790492" y="2814042"/>
            <a:ext cx="1961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Recall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213533" y="2814042"/>
            <a:ext cx="1961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F1-Score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1636573" y="2814042"/>
            <a:ext cx="19656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Accuracy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01410" y="332065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028581" y="3464362"/>
            <a:ext cx="28776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Decision Tree (Tuned)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4367451" y="3464362"/>
            <a:ext cx="1961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0.32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6790492" y="3464362"/>
            <a:ext cx="1961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chemeClr val="accent2">
                    <a:lumMod val="76000"/>
                  </a:schemeClr>
                </a:solidFill>
                <a:latin typeface="Tomorrow"/>
                <a:ea typeface="Tomorrow" pitchFamily="34" charset="-122"/>
                <a:cs typeface="Tomorrow" pitchFamily="34" charset="-120"/>
              </a:rPr>
              <a:t>0.90</a:t>
            </a:r>
            <a:endParaRPr lang="en-US" sz="1750">
              <a:solidFill>
                <a:schemeClr val="accent2">
                  <a:lumMod val="76000"/>
                </a:schemeClr>
              </a:solidFill>
              <a:latin typeface="Tomorrow"/>
              <a:ea typeface="Calibri"/>
              <a:cs typeface="Calibri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9213533" y="3464362"/>
            <a:ext cx="1961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0.47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11636573" y="3464362"/>
            <a:ext cx="19656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0.80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397097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28581" y="4114681"/>
            <a:ext cx="28776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Random Forest (Tuned)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4367451" y="4114681"/>
            <a:ext cx="1961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chemeClr val="accent2">
                    <a:lumMod val="76000"/>
                  </a:schemeClr>
                </a:solidFill>
                <a:latin typeface="Tomorrow"/>
                <a:ea typeface="Tomorrow" pitchFamily="34" charset="-122"/>
                <a:cs typeface="Tomorrow" pitchFamily="34" charset="-120"/>
              </a:rPr>
              <a:t>0.53</a:t>
            </a:r>
            <a:endParaRPr lang="en-US" sz="1750">
              <a:solidFill>
                <a:schemeClr val="accent2">
                  <a:lumMod val="76000"/>
                </a:schemeClr>
              </a:solidFill>
              <a:latin typeface="Tomorrow"/>
              <a:ea typeface="Calibri"/>
              <a:cs typeface="Calibri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6790492" y="4114681"/>
            <a:ext cx="1961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0.62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9213533" y="4114681"/>
            <a:ext cx="1961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0.57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11636573" y="4114681"/>
            <a:ext cx="19656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0.91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801410" y="4621292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1028581" y="4765000"/>
            <a:ext cx="28776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XGBoost (Tuned)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4367451" y="4765000"/>
            <a:ext cx="1961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0.74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6790492" y="4765000"/>
            <a:ext cx="1961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0.27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9213533" y="4765000"/>
            <a:ext cx="1961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0.40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11636573" y="4765000"/>
            <a:ext cx="19656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chemeClr val="accent2">
                    <a:lumMod val="76000"/>
                  </a:schemeClr>
                </a:solidFill>
                <a:latin typeface="Tomorrow"/>
                <a:ea typeface="Tomorrow" pitchFamily="34" charset="-122"/>
                <a:cs typeface="Tomorrow" pitchFamily="34" charset="-120"/>
              </a:rPr>
              <a:t>0.92</a:t>
            </a:r>
            <a:endParaRPr lang="en-US" sz="1750">
              <a:solidFill>
                <a:schemeClr val="accent2">
                  <a:lumMod val="76000"/>
                </a:schemeClr>
              </a:solidFill>
              <a:latin typeface="Tomorrow"/>
              <a:ea typeface="Calibri"/>
              <a:cs typeface="Calibri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801410" y="527161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1028581" y="5415320"/>
            <a:ext cx="28776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Logistic Regression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4367451" y="5415320"/>
            <a:ext cx="1961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0.38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6790492" y="5415320"/>
            <a:ext cx="1961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chemeClr val="accent2">
                    <a:lumMod val="76000"/>
                  </a:schemeClr>
                </a:solidFill>
                <a:latin typeface="Tomorrow"/>
                <a:ea typeface="Tomorrow" pitchFamily="34" charset="-122"/>
                <a:cs typeface="Tomorrow" pitchFamily="34" charset="-120"/>
              </a:rPr>
              <a:t>0.80</a:t>
            </a:r>
            <a:endParaRPr lang="en-US" sz="1750">
              <a:solidFill>
                <a:schemeClr val="accent2">
                  <a:lumMod val="76000"/>
                </a:schemeClr>
              </a:solidFill>
              <a:latin typeface="Tomorrow"/>
              <a:ea typeface="Calibri"/>
              <a:cs typeface="Calibri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9213533" y="5415320"/>
            <a:ext cx="1961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chemeClr val="accent2">
                    <a:lumMod val="76000"/>
                  </a:schemeClr>
                </a:solidFill>
                <a:latin typeface="Tomorrow"/>
                <a:ea typeface="Tomorrow" pitchFamily="34" charset="-122"/>
                <a:cs typeface="Tomorrow" pitchFamily="34" charset="-120"/>
              </a:rPr>
              <a:t>0.51</a:t>
            </a:r>
            <a:endParaRPr lang="en-US" sz="1750">
              <a:solidFill>
                <a:schemeClr val="accent2">
                  <a:lumMod val="76000"/>
                </a:schemeClr>
              </a:solidFill>
              <a:latin typeface="Tomorrow"/>
              <a:ea typeface="Calibri"/>
              <a:cs typeface="Calibri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11636573" y="5415320"/>
            <a:ext cx="19656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0.89</a:t>
            </a:r>
            <a:endParaRPr lang="en-US" sz="1750" dirty="0"/>
          </a:p>
        </p:txBody>
      </p:sp>
      <p:sp>
        <p:nvSpPr>
          <p:cNvPr id="35" name="Text 33"/>
          <p:cNvSpPr/>
          <p:nvPr/>
        </p:nvSpPr>
        <p:spPr>
          <a:xfrm>
            <a:off x="793790" y="6184702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highlight>
                  <a:srgbClr val="E1E1DF"/>
                </a:highlight>
                <a:latin typeface="Tomorrow" pitchFamily="34" charset="0"/>
                <a:ea typeface="Tomorrow" pitchFamily="34" charset="-122"/>
                <a:cs typeface="Tomorrow" pitchFamily="34" charset="-120"/>
              </a:rPr>
              <a:t>Why Recall Matters Most: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In healthcare fraud detection, the cost of a </a:t>
            </a:r>
            <a:r>
              <a:rPr lang="en-US" sz="1750" b="1" dirty="0">
                <a:solidFill>
                  <a:srgbClr val="000000"/>
                </a:solidFill>
                <a:highlight>
                  <a:srgbClr val="E1E1DF"/>
                </a:highlight>
                <a:latin typeface="Tomorrow" pitchFamily="34" charset="0"/>
                <a:ea typeface="Tomorrow" pitchFamily="34" charset="-122"/>
                <a:cs typeface="Tomorrow" pitchFamily="34" charset="-120"/>
              </a:rPr>
              <a:t>False Negative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(missing fraud) significantly outweighs the cost of a </a:t>
            </a:r>
            <a:r>
              <a:rPr lang="en-US" sz="1750" b="1" dirty="0">
                <a:solidFill>
                  <a:srgbClr val="000000"/>
                </a:solidFill>
                <a:highlight>
                  <a:srgbClr val="E1E1DF"/>
                </a:highlight>
                <a:latin typeface="Tomorrow" pitchFamily="34" charset="0"/>
                <a:ea typeface="Tomorrow" pitchFamily="34" charset="-122"/>
                <a:cs typeface="Tomorrow" pitchFamily="34" charset="-120"/>
              </a:rPr>
              <a:t>False Positive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(investigating a legitimate provider). Missing a fraudulent provider can lead to millions in losses for CMS, while a false positive primarily costs time and resources.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43</cp:revision>
  <dcterms:created xsi:type="dcterms:W3CDTF">2025-12-02T12:25:52Z</dcterms:created>
  <dcterms:modified xsi:type="dcterms:W3CDTF">2025-12-02T12:38:02Z</dcterms:modified>
</cp:coreProperties>
</file>